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9"/>
  </p:notesMasterIdLst>
  <p:sldIdLst>
    <p:sldId id="256" r:id="rId2"/>
    <p:sldId id="257" r:id="rId3"/>
    <p:sldId id="263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 autoAdjust="0"/>
    <p:restoredTop sz="86437" autoAdjust="0"/>
  </p:normalViewPr>
  <p:slideViewPr>
    <p:cSldViewPr>
      <p:cViewPr varScale="1">
        <p:scale>
          <a:sx n="100" d="100"/>
          <a:sy n="100" d="100"/>
        </p:scale>
        <p:origin x="2316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695EA1-96A1-465B-8004-558CFA86B6A1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7548F6-8E6B-4182-95B1-07B4665D1FAD}">
      <dgm:prSet phldrT="[Текст]"/>
      <dgm:spPr>
        <a:gradFill rotWithShape="0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16200000" scaled="0"/>
        </a:gradFill>
      </dgm:spPr>
      <dgm:t>
        <a:bodyPr/>
        <a:lstStyle/>
        <a:p>
          <a:r>
            <a:rPr lang="ru-RU" dirty="0" smtClean="0"/>
            <a:t>294-ФЗ</a:t>
          </a:r>
          <a:endParaRPr lang="ru-RU" dirty="0"/>
        </a:p>
      </dgm:t>
    </dgm:pt>
    <dgm:pt modelId="{66FF97A6-704A-43B0-B6BB-77D08B0DE0FD}" type="parTrans" cxnId="{9797D48F-226F-4489-934E-5E4A6D771160}">
      <dgm:prSet/>
      <dgm:spPr/>
      <dgm:t>
        <a:bodyPr/>
        <a:lstStyle/>
        <a:p>
          <a:endParaRPr lang="ru-RU"/>
        </a:p>
      </dgm:t>
    </dgm:pt>
    <dgm:pt modelId="{05ECE53E-8E98-43EB-BC4F-EC1B836B30D2}" type="sibTrans" cxnId="{9797D48F-226F-4489-934E-5E4A6D771160}">
      <dgm:prSet/>
      <dgm:spPr/>
      <dgm:t>
        <a:bodyPr/>
        <a:lstStyle/>
        <a:p>
          <a:endParaRPr lang="ru-RU"/>
        </a:p>
      </dgm:t>
    </dgm:pt>
    <dgm:pt modelId="{96E17ECC-331D-48DF-97EE-C5771C8C26AD}">
      <dgm:prSet phldrT="[Текст]"/>
      <dgm:spPr/>
      <dgm:t>
        <a:bodyPr/>
        <a:lstStyle/>
        <a:p>
          <a:r>
            <a:rPr lang="ru-RU" b="1" dirty="0" smtClean="0"/>
            <a:t>О защите прав юридических лиц и индивидуальных предпринимателей при осуществлении государственного контроля (надзора) и муниципального контроля</a:t>
          </a:r>
          <a:endParaRPr lang="ru-RU" b="1" dirty="0"/>
        </a:p>
      </dgm:t>
    </dgm:pt>
    <dgm:pt modelId="{82CEE704-F10D-40FC-8C2C-6FA6F89C357B}" type="parTrans" cxnId="{7BFF3EB7-7D89-42FA-88A4-65999443418A}">
      <dgm:prSet/>
      <dgm:spPr/>
      <dgm:t>
        <a:bodyPr/>
        <a:lstStyle/>
        <a:p>
          <a:endParaRPr lang="ru-RU"/>
        </a:p>
      </dgm:t>
    </dgm:pt>
    <dgm:pt modelId="{F4BE70AB-4151-4588-B1C9-03C3F2DC8781}" type="sibTrans" cxnId="{7BFF3EB7-7D89-42FA-88A4-65999443418A}">
      <dgm:prSet/>
      <dgm:spPr/>
      <dgm:t>
        <a:bodyPr/>
        <a:lstStyle/>
        <a:p>
          <a:endParaRPr lang="ru-RU"/>
        </a:p>
      </dgm:t>
    </dgm:pt>
    <dgm:pt modelId="{6426EB46-42A0-488B-8AC0-FB6230447D7B}">
      <dgm:prSet phldrT="[Текст]"/>
      <dgm:spPr>
        <a:gradFill rotWithShape="0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16200000" scaled="0"/>
        </a:gradFill>
      </dgm:spPr>
      <dgm:t>
        <a:bodyPr/>
        <a:lstStyle/>
        <a:p>
          <a:r>
            <a:rPr lang="ru-RU" dirty="0" smtClean="0"/>
            <a:t>273-ФЗ</a:t>
          </a:r>
          <a:endParaRPr lang="ru-RU" dirty="0"/>
        </a:p>
      </dgm:t>
    </dgm:pt>
    <dgm:pt modelId="{5889F5C7-02BF-4BBF-976A-7692D8142267}" type="parTrans" cxnId="{877E931C-64B1-49C5-BB54-DE0A9FDA3260}">
      <dgm:prSet/>
      <dgm:spPr/>
      <dgm:t>
        <a:bodyPr/>
        <a:lstStyle/>
        <a:p>
          <a:endParaRPr lang="ru-RU"/>
        </a:p>
      </dgm:t>
    </dgm:pt>
    <dgm:pt modelId="{EB239ADD-A6FB-49E3-8309-12B2E98EB937}" type="sibTrans" cxnId="{877E931C-64B1-49C5-BB54-DE0A9FDA3260}">
      <dgm:prSet/>
      <dgm:spPr/>
      <dgm:t>
        <a:bodyPr/>
        <a:lstStyle/>
        <a:p>
          <a:endParaRPr lang="ru-RU"/>
        </a:p>
      </dgm:t>
    </dgm:pt>
    <dgm:pt modelId="{493DD86B-F79D-4CF1-AE78-B33A8F67693C}">
      <dgm:prSet phldrT="[Текст]"/>
      <dgm:spPr/>
      <dgm:t>
        <a:bodyPr/>
        <a:lstStyle/>
        <a:p>
          <a:r>
            <a:rPr lang="ru-RU" b="1" dirty="0" smtClean="0"/>
            <a:t>Об образовании в Российской Федерации</a:t>
          </a:r>
          <a:endParaRPr lang="ru-RU" b="1" dirty="0"/>
        </a:p>
      </dgm:t>
    </dgm:pt>
    <dgm:pt modelId="{64A6BA54-6F40-4060-961A-95D70C1048A3}" type="parTrans" cxnId="{E125CAC4-3B9D-4F72-987D-EB425F5CFCA5}">
      <dgm:prSet/>
      <dgm:spPr/>
      <dgm:t>
        <a:bodyPr/>
        <a:lstStyle/>
        <a:p>
          <a:endParaRPr lang="ru-RU"/>
        </a:p>
      </dgm:t>
    </dgm:pt>
    <dgm:pt modelId="{7C7C7906-C784-4804-9B71-25EE0FF56937}" type="sibTrans" cxnId="{E125CAC4-3B9D-4F72-987D-EB425F5CFCA5}">
      <dgm:prSet/>
      <dgm:spPr/>
      <dgm:t>
        <a:bodyPr/>
        <a:lstStyle/>
        <a:p>
          <a:endParaRPr lang="ru-RU"/>
        </a:p>
      </dgm:t>
    </dgm:pt>
    <dgm:pt modelId="{1830A183-7AE2-401E-A3D9-162F599A7BDA}">
      <dgm:prSet phldrT="[Текст]"/>
      <dgm:spPr>
        <a:gradFill rotWithShape="0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16200000" scaled="0"/>
        </a:gradFill>
      </dgm:spPr>
      <dgm:t>
        <a:bodyPr/>
        <a:lstStyle/>
        <a:p>
          <a:r>
            <a:rPr lang="ru-RU" dirty="0" smtClean="0"/>
            <a:t>99-ФЗ</a:t>
          </a:r>
          <a:endParaRPr lang="ru-RU" dirty="0"/>
        </a:p>
      </dgm:t>
    </dgm:pt>
    <dgm:pt modelId="{9720DB30-D725-4C3F-916D-0A1E367AA8F1}" type="parTrans" cxnId="{4A8EF948-522A-4F6E-B718-D7F74BB1EDAF}">
      <dgm:prSet/>
      <dgm:spPr/>
      <dgm:t>
        <a:bodyPr/>
        <a:lstStyle/>
        <a:p>
          <a:endParaRPr lang="ru-RU"/>
        </a:p>
      </dgm:t>
    </dgm:pt>
    <dgm:pt modelId="{87FFA553-EA25-48F9-A858-2D2A36572CCC}" type="sibTrans" cxnId="{4A8EF948-522A-4F6E-B718-D7F74BB1EDAF}">
      <dgm:prSet/>
      <dgm:spPr/>
      <dgm:t>
        <a:bodyPr/>
        <a:lstStyle/>
        <a:p>
          <a:endParaRPr lang="ru-RU"/>
        </a:p>
      </dgm:t>
    </dgm:pt>
    <dgm:pt modelId="{9B369C77-5A1D-40DA-9599-E49F5B5D6C16}">
      <dgm:prSet phldrT="[Текст]"/>
      <dgm:spPr/>
      <dgm:t>
        <a:bodyPr/>
        <a:lstStyle/>
        <a:p>
          <a:r>
            <a:rPr lang="ru-RU" b="1" dirty="0" smtClean="0"/>
            <a:t>О лицензировании отдельных видов деятельности</a:t>
          </a:r>
          <a:endParaRPr lang="ru-RU" b="1" dirty="0"/>
        </a:p>
      </dgm:t>
    </dgm:pt>
    <dgm:pt modelId="{4A0414EB-BBDD-40F5-950B-75946F0A86F3}" type="parTrans" cxnId="{7CE95275-A2CD-48CD-9503-61DB3A492409}">
      <dgm:prSet/>
      <dgm:spPr/>
      <dgm:t>
        <a:bodyPr/>
        <a:lstStyle/>
        <a:p>
          <a:endParaRPr lang="ru-RU"/>
        </a:p>
      </dgm:t>
    </dgm:pt>
    <dgm:pt modelId="{49BE4004-3F67-4621-83E1-4845F0CF0A1B}" type="sibTrans" cxnId="{7CE95275-A2CD-48CD-9503-61DB3A492409}">
      <dgm:prSet/>
      <dgm:spPr/>
      <dgm:t>
        <a:bodyPr/>
        <a:lstStyle/>
        <a:p>
          <a:endParaRPr lang="ru-RU"/>
        </a:p>
      </dgm:t>
    </dgm:pt>
    <dgm:pt modelId="{F4EED8CC-3962-47E6-95A7-60A2C83B312C}" type="pres">
      <dgm:prSet presAssocID="{A4695EA1-96A1-465B-8004-558CFA86B6A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012083-A39D-4DAE-8D20-28ACC8735EC4}" type="pres">
      <dgm:prSet presAssocID="{E57548F6-8E6B-4182-95B1-07B4665D1FAD}" presName="composite" presStyleCnt="0"/>
      <dgm:spPr/>
    </dgm:pt>
    <dgm:pt modelId="{C0447E56-C438-48EA-AE6A-CEEDDC42B8AB}" type="pres">
      <dgm:prSet presAssocID="{E57548F6-8E6B-4182-95B1-07B4665D1FA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FDDB6D-7809-47CC-8B9A-8A04A45D4009}" type="pres">
      <dgm:prSet presAssocID="{E57548F6-8E6B-4182-95B1-07B4665D1FA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C7DD6-BFBE-42F6-AA10-C8665461AEC4}" type="pres">
      <dgm:prSet presAssocID="{05ECE53E-8E98-43EB-BC4F-EC1B836B30D2}" presName="sp" presStyleCnt="0"/>
      <dgm:spPr/>
    </dgm:pt>
    <dgm:pt modelId="{4EB2EF15-B071-4D6B-BCCE-416EC5B58DA1}" type="pres">
      <dgm:prSet presAssocID="{6426EB46-42A0-488B-8AC0-FB6230447D7B}" presName="composite" presStyleCnt="0"/>
      <dgm:spPr/>
    </dgm:pt>
    <dgm:pt modelId="{90C0CDCF-F340-4D5C-A210-2EBBD8AC70E0}" type="pres">
      <dgm:prSet presAssocID="{6426EB46-42A0-488B-8AC0-FB6230447D7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4AE627-A1FB-40BF-988E-A7378D107E58}" type="pres">
      <dgm:prSet presAssocID="{6426EB46-42A0-488B-8AC0-FB6230447D7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966C6C-0FB4-43A2-B681-4B9DEBDD3256}" type="pres">
      <dgm:prSet presAssocID="{EB239ADD-A6FB-49E3-8309-12B2E98EB937}" presName="sp" presStyleCnt="0"/>
      <dgm:spPr/>
    </dgm:pt>
    <dgm:pt modelId="{0614F7A5-C2EB-4E0A-AF35-E8682915DD3F}" type="pres">
      <dgm:prSet presAssocID="{1830A183-7AE2-401E-A3D9-162F599A7BDA}" presName="composite" presStyleCnt="0"/>
      <dgm:spPr/>
    </dgm:pt>
    <dgm:pt modelId="{BEDF1A79-563C-4B9B-9331-A042D7DA0365}" type="pres">
      <dgm:prSet presAssocID="{1830A183-7AE2-401E-A3D9-162F599A7BD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58BBEA-D1EF-4B7D-ADF5-6C23B7577590}" type="pres">
      <dgm:prSet presAssocID="{1830A183-7AE2-401E-A3D9-162F599A7BDA}" presName="descendantText" presStyleLbl="alignAcc1" presStyleIdx="2" presStyleCnt="3" custLinFactNeighborX="-376" custLinFactNeighborY="-20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FF3EB7-7D89-42FA-88A4-65999443418A}" srcId="{E57548F6-8E6B-4182-95B1-07B4665D1FAD}" destId="{96E17ECC-331D-48DF-97EE-C5771C8C26AD}" srcOrd="0" destOrd="0" parTransId="{82CEE704-F10D-40FC-8C2C-6FA6F89C357B}" sibTransId="{F4BE70AB-4151-4588-B1C9-03C3F2DC8781}"/>
    <dgm:cxn modelId="{D803E11C-698F-4DEB-91ED-91BD16758980}" type="presOf" srcId="{6426EB46-42A0-488B-8AC0-FB6230447D7B}" destId="{90C0CDCF-F340-4D5C-A210-2EBBD8AC70E0}" srcOrd="0" destOrd="0" presId="urn:microsoft.com/office/officeart/2005/8/layout/chevron2"/>
    <dgm:cxn modelId="{CEB12073-10C4-4C73-8C3E-FDF190F42C5A}" type="presOf" srcId="{9B369C77-5A1D-40DA-9599-E49F5B5D6C16}" destId="{1758BBEA-D1EF-4B7D-ADF5-6C23B7577590}" srcOrd="0" destOrd="0" presId="urn:microsoft.com/office/officeart/2005/8/layout/chevron2"/>
    <dgm:cxn modelId="{90DB9824-F265-4ECE-8A08-26C971CCD155}" type="presOf" srcId="{96E17ECC-331D-48DF-97EE-C5771C8C26AD}" destId="{EEFDDB6D-7809-47CC-8B9A-8A04A45D4009}" srcOrd="0" destOrd="0" presId="urn:microsoft.com/office/officeart/2005/8/layout/chevron2"/>
    <dgm:cxn modelId="{58C8AB86-30AE-475A-B13D-C7FC30EEE5A0}" type="presOf" srcId="{A4695EA1-96A1-465B-8004-558CFA86B6A1}" destId="{F4EED8CC-3962-47E6-95A7-60A2C83B312C}" srcOrd="0" destOrd="0" presId="urn:microsoft.com/office/officeart/2005/8/layout/chevron2"/>
    <dgm:cxn modelId="{877E931C-64B1-49C5-BB54-DE0A9FDA3260}" srcId="{A4695EA1-96A1-465B-8004-558CFA86B6A1}" destId="{6426EB46-42A0-488B-8AC0-FB6230447D7B}" srcOrd="1" destOrd="0" parTransId="{5889F5C7-02BF-4BBF-976A-7692D8142267}" sibTransId="{EB239ADD-A6FB-49E3-8309-12B2E98EB937}"/>
    <dgm:cxn modelId="{9797D48F-226F-4489-934E-5E4A6D771160}" srcId="{A4695EA1-96A1-465B-8004-558CFA86B6A1}" destId="{E57548F6-8E6B-4182-95B1-07B4665D1FAD}" srcOrd="0" destOrd="0" parTransId="{66FF97A6-704A-43B0-B6BB-77D08B0DE0FD}" sibTransId="{05ECE53E-8E98-43EB-BC4F-EC1B836B30D2}"/>
    <dgm:cxn modelId="{6A4032EE-DC0C-467D-85A3-ACB2C773093B}" type="presOf" srcId="{E57548F6-8E6B-4182-95B1-07B4665D1FAD}" destId="{C0447E56-C438-48EA-AE6A-CEEDDC42B8AB}" srcOrd="0" destOrd="0" presId="urn:microsoft.com/office/officeart/2005/8/layout/chevron2"/>
    <dgm:cxn modelId="{7CE95275-A2CD-48CD-9503-61DB3A492409}" srcId="{1830A183-7AE2-401E-A3D9-162F599A7BDA}" destId="{9B369C77-5A1D-40DA-9599-E49F5B5D6C16}" srcOrd="0" destOrd="0" parTransId="{4A0414EB-BBDD-40F5-950B-75946F0A86F3}" sibTransId="{49BE4004-3F67-4621-83E1-4845F0CF0A1B}"/>
    <dgm:cxn modelId="{4A8EF948-522A-4F6E-B718-D7F74BB1EDAF}" srcId="{A4695EA1-96A1-465B-8004-558CFA86B6A1}" destId="{1830A183-7AE2-401E-A3D9-162F599A7BDA}" srcOrd="2" destOrd="0" parTransId="{9720DB30-D725-4C3F-916D-0A1E367AA8F1}" sibTransId="{87FFA553-EA25-48F9-A858-2D2A36572CCC}"/>
    <dgm:cxn modelId="{D5D811A7-C786-497A-8048-E5F8AA89F732}" type="presOf" srcId="{493DD86B-F79D-4CF1-AE78-B33A8F67693C}" destId="{414AE627-A1FB-40BF-988E-A7378D107E58}" srcOrd="0" destOrd="0" presId="urn:microsoft.com/office/officeart/2005/8/layout/chevron2"/>
    <dgm:cxn modelId="{E125CAC4-3B9D-4F72-987D-EB425F5CFCA5}" srcId="{6426EB46-42A0-488B-8AC0-FB6230447D7B}" destId="{493DD86B-F79D-4CF1-AE78-B33A8F67693C}" srcOrd="0" destOrd="0" parTransId="{64A6BA54-6F40-4060-961A-95D70C1048A3}" sibTransId="{7C7C7906-C784-4804-9B71-25EE0FF56937}"/>
    <dgm:cxn modelId="{F6999F25-A5C4-483E-9E37-E795B430A4F9}" type="presOf" srcId="{1830A183-7AE2-401E-A3D9-162F599A7BDA}" destId="{BEDF1A79-563C-4B9B-9331-A042D7DA0365}" srcOrd="0" destOrd="0" presId="urn:microsoft.com/office/officeart/2005/8/layout/chevron2"/>
    <dgm:cxn modelId="{B9800C04-26E2-45B0-969E-FDF1175B621B}" type="presParOf" srcId="{F4EED8CC-3962-47E6-95A7-60A2C83B312C}" destId="{3D012083-A39D-4DAE-8D20-28ACC8735EC4}" srcOrd="0" destOrd="0" presId="urn:microsoft.com/office/officeart/2005/8/layout/chevron2"/>
    <dgm:cxn modelId="{E3FD4E63-8A28-4392-93F7-4C2077C24774}" type="presParOf" srcId="{3D012083-A39D-4DAE-8D20-28ACC8735EC4}" destId="{C0447E56-C438-48EA-AE6A-CEEDDC42B8AB}" srcOrd="0" destOrd="0" presId="urn:microsoft.com/office/officeart/2005/8/layout/chevron2"/>
    <dgm:cxn modelId="{E211CD10-1C8D-4F98-A13E-19B53A1EB97B}" type="presParOf" srcId="{3D012083-A39D-4DAE-8D20-28ACC8735EC4}" destId="{EEFDDB6D-7809-47CC-8B9A-8A04A45D4009}" srcOrd="1" destOrd="0" presId="urn:microsoft.com/office/officeart/2005/8/layout/chevron2"/>
    <dgm:cxn modelId="{4F7E8311-A977-4F6A-93F7-217307C17E44}" type="presParOf" srcId="{F4EED8CC-3962-47E6-95A7-60A2C83B312C}" destId="{CC7C7DD6-BFBE-42F6-AA10-C8665461AEC4}" srcOrd="1" destOrd="0" presId="urn:microsoft.com/office/officeart/2005/8/layout/chevron2"/>
    <dgm:cxn modelId="{7DC354CE-872E-468B-9AEC-CCCE7836F0E3}" type="presParOf" srcId="{F4EED8CC-3962-47E6-95A7-60A2C83B312C}" destId="{4EB2EF15-B071-4D6B-BCCE-416EC5B58DA1}" srcOrd="2" destOrd="0" presId="urn:microsoft.com/office/officeart/2005/8/layout/chevron2"/>
    <dgm:cxn modelId="{D2757756-0617-4192-B3D5-4D4CB4D09D2B}" type="presParOf" srcId="{4EB2EF15-B071-4D6B-BCCE-416EC5B58DA1}" destId="{90C0CDCF-F340-4D5C-A210-2EBBD8AC70E0}" srcOrd="0" destOrd="0" presId="urn:microsoft.com/office/officeart/2005/8/layout/chevron2"/>
    <dgm:cxn modelId="{A048C042-21F7-488F-9030-11B2DBABAE86}" type="presParOf" srcId="{4EB2EF15-B071-4D6B-BCCE-416EC5B58DA1}" destId="{414AE627-A1FB-40BF-988E-A7378D107E58}" srcOrd="1" destOrd="0" presId="urn:microsoft.com/office/officeart/2005/8/layout/chevron2"/>
    <dgm:cxn modelId="{12A36FA4-14AD-4069-B48A-B5133EF029D0}" type="presParOf" srcId="{F4EED8CC-3962-47E6-95A7-60A2C83B312C}" destId="{01966C6C-0FB4-43A2-B681-4B9DEBDD3256}" srcOrd="3" destOrd="0" presId="urn:microsoft.com/office/officeart/2005/8/layout/chevron2"/>
    <dgm:cxn modelId="{0CF0E14A-C2C5-4617-A7EF-C035B63D542D}" type="presParOf" srcId="{F4EED8CC-3962-47E6-95A7-60A2C83B312C}" destId="{0614F7A5-C2EB-4E0A-AF35-E8682915DD3F}" srcOrd="4" destOrd="0" presId="urn:microsoft.com/office/officeart/2005/8/layout/chevron2"/>
    <dgm:cxn modelId="{7258DAC4-B809-4534-A240-479B810F3642}" type="presParOf" srcId="{0614F7A5-C2EB-4E0A-AF35-E8682915DD3F}" destId="{BEDF1A79-563C-4B9B-9331-A042D7DA0365}" srcOrd="0" destOrd="0" presId="urn:microsoft.com/office/officeart/2005/8/layout/chevron2"/>
    <dgm:cxn modelId="{56C13CE6-8D65-4099-AE63-80B981BD3997}" type="presParOf" srcId="{0614F7A5-C2EB-4E0A-AF35-E8682915DD3F}" destId="{1758BBEA-D1EF-4B7D-ADF5-6C23B757759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47E56-C438-48EA-AE6A-CEEDDC42B8AB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gradFill rotWithShape="0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162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294-ФЗ</a:t>
          </a:r>
          <a:endParaRPr lang="ru-RU" sz="2500" kern="1200" dirty="0"/>
        </a:p>
      </dsp:txBody>
      <dsp:txXfrm rot="-5400000">
        <a:off x="1" y="573596"/>
        <a:ext cx="1146297" cy="491270"/>
      </dsp:txXfrm>
    </dsp:sp>
    <dsp:sp modelId="{EEFDDB6D-7809-47CC-8B9A-8A04A45D4009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kern="1200" dirty="0" smtClean="0"/>
            <a:t>О защите прав юридических лиц и индивидуальных предпринимателей при осуществлении государственного контроля (надзора) и муниципального контроля</a:t>
          </a:r>
          <a:endParaRPr lang="ru-RU" sz="1700" b="1" kern="1200" dirty="0"/>
        </a:p>
      </dsp:txBody>
      <dsp:txXfrm rot="-5400000">
        <a:off x="1146298" y="52408"/>
        <a:ext cx="7031341" cy="960496"/>
      </dsp:txXfrm>
    </dsp:sp>
    <dsp:sp modelId="{90C0CDCF-F340-4D5C-A210-2EBBD8AC70E0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gradFill rotWithShape="0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162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273-ФЗ</a:t>
          </a:r>
          <a:endParaRPr lang="ru-RU" sz="2500" kern="1200" dirty="0"/>
        </a:p>
      </dsp:txBody>
      <dsp:txXfrm rot="-5400000">
        <a:off x="1" y="2017346"/>
        <a:ext cx="1146297" cy="491270"/>
      </dsp:txXfrm>
    </dsp:sp>
    <dsp:sp modelId="{414AE627-A1FB-40BF-988E-A7378D107E58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kern="1200" dirty="0" smtClean="0"/>
            <a:t>Об образовании в Российской Федерации</a:t>
          </a:r>
          <a:endParaRPr lang="ru-RU" sz="1700" b="1" kern="1200" dirty="0"/>
        </a:p>
      </dsp:txBody>
      <dsp:txXfrm rot="-5400000">
        <a:off x="1146298" y="1496158"/>
        <a:ext cx="7031341" cy="960496"/>
      </dsp:txXfrm>
    </dsp:sp>
    <dsp:sp modelId="{BEDF1A79-563C-4B9B-9331-A042D7DA0365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gradFill rotWithShape="0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16200000" scaled="0"/>
        </a:gra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99-ФЗ</a:t>
          </a:r>
          <a:endParaRPr lang="ru-RU" sz="2500" kern="1200" dirty="0"/>
        </a:p>
      </dsp:txBody>
      <dsp:txXfrm rot="-5400000">
        <a:off x="1" y="3461096"/>
        <a:ext cx="1146297" cy="491270"/>
      </dsp:txXfrm>
    </dsp:sp>
    <dsp:sp modelId="{1758BBEA-D1EF-4B7D-ADF5-6C23B7577590}">
      <dsp:nvSpPr>
        <dsp:cNvPr id="0" name=""/>
        <dsp:cNvSpPr/>
      </dsp:nvSpPr>
      <dsp:spPr>
        <a:xfrm rot="5400000">
          <a:off x="4129105" y="-143368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b="1" kern="1200" dirty="0" smtClean="0"/>
            <a:t>О лицензировании отдельных видов деятельности</a:t>
          </a:r>
          <a:endParaRPr lang="ru-RU" sz="1700" b="1" kern="1200" dirty="0"/>
        </a:p>
      </dsp:txBody>
      <dsp:txXfrm rot="-5400000">
        <a:off x="1119664" y="2918034"/>
        <a:ext cx="7031341" cy="960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87EFDE-9E0B-4520-9D57-DBF7CBB1EA0D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85B1B-DBA1-4BBE-9C72-C9CDCF3E680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D85B1B-DBA1-4BBE-9C72-C9CDCF3E6808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466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61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7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54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93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577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482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001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981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85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7252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888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324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896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588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25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5867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0430" y="5643578"/>
            <a:ext cx="2286016" cy="614370"/>
          </a:xfrm>
        </p:spPr>
        <p:txBody>
          <a:bodyPr/>
          <a:lstStyle/>
          <a:p>
            <a:r>
              <a:rPr lang="ru-RU" b="1" dirty="0" smtClean="0"/>
              <a:t>2020 год</a:t>
            </a:r>
            <a:endParaRPr lang="ru-RU" b="1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1043608" y="692696"/>
            <a:ext cx="7479900" cy="3168352"/>
            <a:chOff x="1214414" y="857232"/>
            <a:chExt cx="7191868" cy="2571768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1214414" y="857232"/>
              <a:ext cx="357190" cy="2571768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619672" y="857232"/>
              <a:ext cx="6786610" cy="25717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36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itchFamily="18" charset="0"/>
                  <a:cs typeface="BrowalliaUPC" pitchFamily="34" charset="-34"/>
                </a:rPr>
                <a:t>ИТОГИ</a:t>
              </a:r>
              <a:r>
                <a:rPr lang="ru-RU" sz="3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itchFamily="18" charset="0"/>
                  <a:cs typeface="BrowalliaUPC" pitchFamily="34" charset="-34"/>
                </a:rPr>
                <a:t> </a:t>
              </a:r>
            </a:p>
            <a:p>
              <a:pPr algn="ctr"/>
              <a:r>
                <a:rPr lang="ru-RU" sz="3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itchFamily="18" charset="0"/>
                  <a:cs typeface="BrowalliaUPC" pitchFamily="34" charset="-34"/>
                </a:rPr>
                <a:t>правоприменительной </a:t>
              </a:r>
              <a:r>
                <a:rPr lang="ru-RU" sz="3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itchFamily="18" charset="0"/>
                  <a:cs typeface="BrowalliaUPC" pitchFamily="34" charset="-34"/>
                </a:rPr>
                <a:t>практики контрольно-надзорной деятельности в сфере образования комитета образования Еврейской автономной области</a:t>
              </a:r>
              <a:endPara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BrowalliaUPC" pitchFamily="34" charset="-34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Правовые основания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0348592"/>
              </p:ext>
            </p:extLst>
          </p:nvPr>
        </p:nvGraphicFramePr>
        <p:xfrm>
          <a:off x="500034" y="164305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ВИДЫ КОНТРОЛЯ В СФЕРЕ ОБРАЗОВАНИЯ: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Федеральный государственный надзор в сфере образования;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Федеральный государственный контроль качества образования;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Лицензионный контроль за осуществлением образовательной деятельностью.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665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6792"/>
            <a:ext cx="7055380" cy="1400530"/>
          </a:xfrm>
        </p:spPr>
        <p:txBody>
          <a:bodyPr>
            <a:normAutofit fontScale="90000"/>
          </a:bodyPr>
          <a:lstStyle/>
          <a:p>
            <a:r>
              <a:rPr lang="ru-RU" sz="4300" b="1" dirty="0" smtClean="0"/>
              <a:t>Доклад подготовлен в соответствии </a:t>
            </a:r>
            <a:r>
              <a:rPr lang="ru-RU" b="1" dirty="0" smtClean="0"/>
              <a:t>с: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8496828" cy="5157192"/>
          </a:xfrm>
        </p:spPr>
        <p:txBody>
          <a:bodyPr>
            <a:noAutofit/>
          </a:bodyPr>
          <a:lstStyle/>
          <a:p>
            <a:pPr algn="just"/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Методическими рекомендациями по обобщению и анализу правоприменительной практики контрольно-надзорной деятельности (Утверждены подкомиссией по совершенствованию контрольных (надзорных) и разрешительных функций федеральных органов исполнительной власти при Правительственной комиссии по проведению административной реформы, протокол от 09.09.2016 № 7;</a:t>
            </a:r>
          </a:p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Методическими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рекомендациями по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подготовке и проведению профилактических мероприятий, направленных на предупреждение нарушений обязательных требований (утверждены подкомиссией по совершенствованию контрольных (надзорных) и разрешительных функций федеральных органов исполнительной власти при Правительственной комиссии по проведению административной реформы, протокол от 20.01.2017 № 1);</a:t>
            </a:r>
          </a:p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Методическими рекомендациями по организации и проведению публичных обсуждений результатов правоприменительной практики, руководств по соблюдению обязательных требований органа государственного контроля (надзора) (утверждены проектным комитетом по основному направлению стратегического развития «Реформа контрольной и надзорной деятельности», протокол от 21.02.2017 № 13(2));</a:t>
            </a:r>
          </a:p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Приказом комитета образования Еврейской автономной области от 18.11.2020 № 477 «О проведении публичного обсуждения результатов правоприменительной практики контрольно-надзорной деятельности комитета образования Еврейской автономной области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816042"/>
          </a:xfrm>
        </p:spPr>
        <p:txBody>
          <a:bodyPr>
            <a:normAutofit/>
          </a:bodyPr>
          <a:lstStyle/>
          <a:p>
            <a:r>
              <a:rPr lang="ru-RU" sz="2200" b="1" dirty="0" smtClean="0"/>
              <a:t>Типовые и массовые нарушения обязательных требований:</a:t>
            </a:r>
            <a:endParaRPr lang="ru-RU" sz="2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4710" y="1700807"/>
            <a:ext cx="8191746" cy="4547599"/>
          </a:xfrm>
        </p:spPr>
        <p:txBody>
          <a:bodyPr>
            <a:no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Федерального закона №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273-ФЗ;</a:t>
            </a:r>
          </a:p>
          <a:p>
            <a:r>
              <a:rPr lang="ru-RU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Нарушение </a:t>
            </a: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обязательных требований к разработке и принятию локальных нормативных актов, регулирующих образовательные </a:t>
            </a:r>
            <a:r>
              <a:rPr lang="ru-RU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отношения;</a:t>
            </a:r>
          </a:p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Порядка приема на обучение по образовательным программам дошкольного образования, утвержденного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приказом Министерства образования и науки Российской Федерации от 08.04.2014 № 293: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Порядка и условий осуществления перевода, обучающихся из одной организации, осуществляющей образовательную деятельность по образовательным программам дошкольного образования, в другие организации, осуществляющие образовательную деятельность по образовательным программам соответствующих уровня и направленности, утвержденного приказом Министерства образования и науки Российской Федерации от 28.12.2015 № 1527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Порядка проведения самообследования образовательной организацией, утвержденного приказом Министерства образования и науки Российской Федерации от 14.06.2013 №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462;</a:t>
            </a:r>
          </a:p>
          <a:p>
            <a:endParaRPr lang="ru-RU" sz="16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80920" cy="5688632"/>
          </a:xfrm>
        </p:spPr>
        <p:txBody>
          <a:bodyPr>
            <a:normAutofit fontScale="25000" lnSpcReduction="20000"/>
          </a:bodyPr>
          <a:lstStyle/>
          <a:p>
            <a:pPr algn="just"/>
            <a:endParaRPr lang="ru-RU" sz="49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6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Порядка </a:t>
            </a:r>
            <a:r>
              <a:rPr lang="ru-RU" sz="6400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проведения аттестации педагогических работников, утвержденного приказом Министерства образования и науки Российской Федерации от 07.04.2014 № 276;</a:t>
            </a:r>
          </a:p>
          <a:p>
            <a:pPr algn="just"/>
            <a:r>
              <a:rPr lang="ru-RU" sz="6400" b="1" dirty="0">
                <a:latin typeface="Arial" panose="020B0604020202020204" pitchFamily="34" charset="0"/>
                <a:cs typeface="Arial" panose="020B0604020202020204" pitchFamily="34" charset="0"/>
              </a:rPr>
              <a:t> Требований к структуре официального сайта образовательной организации в информационно-телекоммуникационной сети «Интернет» и формату представления на нем информации, утвержденных приказом Рособрнадзора от 29.05.2014 № 785 организация не формирует открытые и общедоступные информационные ресурсы, содержащие информацию о ее деятельности, и не обеспечивает доступ к таким ресурсам посредством размещения их на официальном сайте организации в информационно-телекоммуникационной сети «Интернет»;</a:t>
            </a:r>
          </a:p>
          <a:p>
            <a:pPr algn="just"/>
            <a:r>
              <a:rPr lang="ru-RU" sz="6400" b="1" dirty="0">
                <a:latin typeface="Arial" panose="020B0604020202020204" pitchFamily="34" charset="0"/>
                <a:cs typeface="Arial" panose="020B0604020202020204" pitchFamily="34" charset="0"/>
              </a:rPr>
              <a:t>Федерального государственного образовательного стандарта дошкольного образования, утвержденного приказом Министерства образования и науки Российской Федерации от 17.10.2013 № 1155;</a:t>
            </a:r>
          </a:p>
          <a:p>
            <a:pPr algn="just"/>
            <a:r>
              <a:rPr lang="ru-RU" sz="6400" b="1" dirty="0">
                <a:latin typeface="Arial" panose="020B0604020202020204" pitchFamily="34" charset="0"/>
                <a:cs typeface="Arial" panose="020B0604020202020204" pitchFamily="34" charset="0"/>
              </a:rPr>
              <a:t>Федерального государственного образовательного стандарта начального общего образования, утвержденного приказом Министерства образования и науки Российской Федерации от 06.10.2009 № 373;</a:t>
            </a:r>
          </a:p>
          <a:p>
            <a:pPr algn="just"/>
            <a:r>
              <a:rPr lang="ru-RU" sz="6400" b="1" dirty="0">
                <a:latin typeface="Arial" panose="020B0604020202020204" pitchFamily="34" charset="0"/>
                <a:cs typeface="Arial" panose="020B0604020202020204" pitchFamily="34" charset="0"/>
              </a:rPr>
              <a:t>Положения о лицензировании образовательной деятельности, утвержденного постановлением правительства Российской Федерации от 28.10.2013 № 966.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00363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875" y="260648"/>
            <a:ext cx="7055380" cy="816042"/>
          </a:xfrm>
        </p:spPr>
        <p:txBody>
          <a:bodyPr/>
          <a:lstStyle/>
          <a:p>
            <a:r>
              <a:rPr lang="ru-RU" b="1" dirty="0" smtClean="0"/>
              <a:t>Новые НПА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76690"/>
            <a:ext cx="8640959" cy="5736686"/>
          </a:xfrm>
        </p:spPr>
        <p:txBody>
          <a:bodyPr>
            <a:noAutofit/>
          </a:bodyPr>
          <a:lstStyle/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Административный регламент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осуществления органами государственной власти субъектов Российской Федерации, осуществляющими переданные полномочия Российской Федерации в сфере образования, федерального государственного контроля качества образования, утвержденного приказом Федеральной службы по надзору в сфере образования и науки от 30.06.2020№ 709 (далее – Административный регламент № 709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Административный регламент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осуществления органами государственной власти субъектов Российской Федерации, осуществляющими переданные полномочия Российской Федерации в сфере образования, федерального государственного надзора в сфере образования, утвержденного приказом Федеральной службой по надзору в сфере образования и науки от 30.06.2020 № 710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Административный регламент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осуществления органами государственной власти субъектов Российской Федерации, осуществляющими переданные полномочия Российской Федерации в сфере образования, лицензионного контроля за образовательной деятельностью, утвержденного приказом Федеральной службы по надзору в сфере образования и науки от 30.03.2020 №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427;</a:t>
            </a:r>
          </a:p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Министерства просвещения Российской Федерации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16.09.2020 № 499 «Об утверждении образца и описания медали «За особые успехи в учении»;</a:t>
            </a:r>
          </a:p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Министерства образования и науки Российской Федерации 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15.05.2020 № 236 «Об утверждении Порядка приема на обучение по образовательным программам дошкольного образования»;</a:t>
            </a:r>
          </a:p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Министерства просвещения и науки от 02.09.2020 № 458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 утверждении Порядка приема на обучение по образовательным программам начального общего, основного общего и среднего общего образования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algn="just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риказ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Министерства образования и науки России № 463, Министерства просвещения и науки Российской Федерации № 118 от 23.03.2020 «О признании утратившим силу приказа Министерства образования и науки Российской Федерации от 13 сентября 2013 г. N 1065 "Об утверждении порядка осуществления деятельности школьных спортивных клубов и студенческих спортивных клубов»;</a:t>
            </a:r>
          </a:p>
          <a:p>
            <a:pPr algn="just"/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Министерства просвещения Российской Федерации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26.08.2020 № 438 «Об утверждении Порядка организации и осуществления образовательной деятельности по основным программам профессионального обучения»;</a:t>
            </a:r>
          </a:p>
          <a:p>
            <a:pPr algn="just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риказ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Министерства образования и науки Российской Федерации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885, Министерства просвещения Российской Федерации № 390 от 05.08.2020 «О практической подготовке обучающихся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» и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др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534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642</TotalTime>
  <Words>735</Words>
  <Application>Microsoft Office PowerPoint</Application>
  <PresentationFormat>Экран (4:3)</PresentationFormat>
  <Paragraphs>48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BrowalliaUPC</vt:lpstr>
      <vt:lpstr>Calibri</vt:lpstr>
      <vt:lpstr>Century Gothic</vt:lpstr>
      <vt:lpstr>Constantia</vt:lpstr>
      <vt:lpstr>Wingdings 3</vt:lpstr>
      <vt:lpstr>Ион</vt:lpstr>
      <vt:lpstr>Презентация PowerPoint</vt:lpstr>
      <vt:lpstr>Правовые основания</vt:lpstr>
      <vt:lpstr>ВИДЫ КОНТРОЛЯ В СФЕРЕ ОБРАЗОВАНИЯ:</vt:lpstr>
      <vt:lpstr>Доклад подготовлен в соответствии с:</vt:lpstr>
      <vt:lpstr>Типовые и массовые нарушения обязательных требований:</vt:lpstr>
      <vt:lpstr>Презентация PowerPoint</vt:lpstr>
      <vt:lpstr>Новые НПА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Мавричева Светлана Владимировна</dc:creator>
  <cp:lastModifiedBy>Мавричева Светлана Владимировна</cp:lastModifiedBy>
  <cp:revision>26</cp:revision>
  <dcterms:created xsi:type="dcterms:W3CDTF">2019-12-05T02:47:49Z</dcterms:created>
  <dcterms:modified xsi:type="dcterms:W3CDTF">2020-12-17T00:05:40Z</dcterms:modified>
</cp:coreProperties>
</file>